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9" r:id="rId2"/>
    <p:sldId id="256" r:id="rId3"/>
    <p:sldId id="257" r:id="rId4"/>
    <p:sldId id="260" r:id="rId5"/>
    <p:sldId id="261" r:id="rId6"/>
    <p:sldId id="262" r:id="rId7"/>
    <p:sldId id="263" r:id="rId8"/>
    <p:sldId id="264" r:id="rId9"/>
    <p:sldId id="265" r:id="rId10"/>
    <p:sldId id="266" r:id="rId11"/>
    <p:sldId id="268" r:id="rId12"/>
    <p:sldId id="270" r:id="rId13"/>
    <p:sldId id="271" r:id="rId14"/>
    <p:sldId id="283" r:id="rId15"/>
    <p:sldId id="272" r:id="rId16"/>
    <p:sldId id="284" r:id="rId17"/>
    <p:sldId id="274" r:id="rId18"/>
    <p:sldId id="275" r:id="rId19"/>
    <p:sldId id="276" r:id="rId20"/>
    <p:sldId id="277" r:id="rId21"/>
    <p:sldId id="278" r:id="rId22"/>
    <p:sldId id="279" r:id="rId23"/>
    <p:sldId id="280" r:id="rId24"/>
    <p:sldId id="281" r:id="rId25"/>
    <p:sldId id="282" r:id="rId26"/>
    <p:sldId id="285" r:id="rId27"/>
    <p:sldId id="288" r:id="rId28"/>
    <p:sldId id="286" r:id="rId29"/>
    <p:sldId id="287"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B5550FB-6EBD-4454-9CDF-C7727DE2AE1E}" type="datetimeFigureOut">
              <a:rPr lang="en-US" smtClean="0"/>
              <a:t>3/25/2020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3208DAF-A47E-493F-952F-9E2088C1F4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208DAF-A47E-493F-952F-9E2088C1F4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208DAF-A47E-493F-952F-9E2088C1F4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208DAF-A47E-493F-952F-9E2088C1F46B}"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208DAF-A47E-493F-952F-9E2088C1F46B}"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3208DAF-A47E-493F-952F-9E2088C1F46B}"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3208DAF-A47E-493F-952F-9E2088C1F46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3208DAF-A47E-493F-952F-9E2088C1F46B}"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B5550FB-6EBD-4454-9CDF-C7727DE2AE1E}" type="datetimeFigureOut">
              <a:rPr lang="en-US" smtClean="0"/>
              <a:t>3/25/2020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3208DAF-A47E-493F-952F-9E2088C1F4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B5550FB-6EBD-4454-9CDF-C7727DE2AE1E}" type="datetimeFigureOut">
              <a:rPr lang="en-US" smtClean="0"/>
              <a:t>3/25/2020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3208DAF-A47E-493F-952F-9E2088C1F46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B5550FB-6EBD-4454-9CDF-C7727DE2AE1E}" type="datetimeFigureOut">
              <a:rPr lang="en-US" smtClean="0"/>
              <a:t>3/25/2020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3208DAF-A47E-493F-952F-9E2088C1F46B}"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B5550FB-6EBD-4454-9CDF-C7727DE2AE1E}" type="datetimeFigureOut">
              <a:rPr lang="en-US" smtClean="0"/>
              <a:t>3/25/2020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3208DAF-A47E-493F-952F-9E2088C1F4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AutoShape 2" descr="Image result for bismilla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937"/>
            <a:ext cx="9143999" cy="6882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39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a:bodyPr>
          <a:lstStyle/>
          <a:p>
            <a:pPr marL="109728" indent="0">
              <a:buNone/>
            </a:pPr>
            <a:r>
              <a:rPr lang="en-US" b="1" dirty="0" smtClean="0"/>
              <a:t>4</a:t>
            </a:r>
            <a:r>
              <a:rPr lang="en-US" b="1" dirty="0"/>
              <a:t>. Destruction or dissipation of the transmitter. </a:t>
            </a:r>
          </a:p>
          <a:p>
            <a:r>
              <a:rPr lang="en-US" dirty="0" smtClean="0"/>
              <a:t>At </a:t>
            </a:r>
            <a:r>
              <a:rPr lang="en-US" dirty="0"/>
              <a:t>cholinergic synapses involved in rapid neurotransmission, high and localized concentrations of </a:t>
            </a:r>
            <a:r>
              <a:rPr lang="en-US" dirty="0" err="1"/>
              <a:t>acetylcholinesterase</a:t>
            </a:r>
            <a:r>
              <a:rPr lang="en-US" dirty="0"/>
              <a:t> (</a:t>
            </a:r>
            <a:r>
              <a:rPr lang="en-US" dirty="0" err="1"/>
              <a:t>AChE</a:t>
            </a:r>
            <a:r>
              <a:rPr lang="en-US" dirty="0"/>
              <a:t>) are available for this purpose</a:t>
            </a:r>
            <a:r>
              <a:rPr lang="en-US" dirty="0" smtClean="0"/>
              <a:t>.</a:t>
            </a:r>
          </a:p>
          <a:p>
            <a:r>
              <a:rPr lang="en-US" dirty="0" smtClean="0"/>
              <a:t> </a:t>
            </a:r>
            <a:r>
              <a:rPr lang="en-US" dirty="0"/>
              <a:t>On inhibition of </a:t>
            </a:r>
            <a:r>
              <a:rPr lang="en-US" dirty="0" err="1"/>
              <a:t>AChE</a:t>
            </a:r>
            <a:r>
              <a:rPr lang="en-US" dirty="0"/>
              <a:t>, removal of the transmitter is accomplished principally by diffusion. </a:t>
            </a:r>
          </a:p>
          <a:p>
            <a:r>
              <a:rPr lang="en-US" dirty="0" smtClean="0"/>
              <a:t>Rapid </a:t>
            </a:r>
            <a:r>
              <a:rPr lang="en-US" dirty="0"/>
              <a:t>termination of norepinephrine occurs by a combination of simple diffusion and reuptake by the axonal terminals of most of the released </a:t>
            </a:r>
            <a:r>
              <a:rPr lang="en-US" dirty="0" smtClean="0"/>
              <a:t>norepinephrine.</a:t>
            </a:r>
            <a:endParaRPr lang="en-US" dirty="0"/>
          </a:p>
        </p:txBody>
      </p:sp>
    </p:spTree>
    <p:extLst>
      <p:ext uri="{BB962C8B-B14F-4D97-AF65-F5344CB8AC3E}">
        <p14:creationId xmlns:p14="http://schemas.microsoft.com/office/powerpoint/2010/main" val="3894717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cs typeface="Arial" panose="020B0604020202020204" pitchFamily="34" charset="0"/>
              </a:rPr>
              <a:t>Drugs act as signals, and receptors act as signal detectors</a:t>
            </a:r>
            <a:r>
              <a:rPr lang="en-US" dirty="0" smtClean="0">
                <a:cs typeface="Arial" panose="020B0604020202020204" pitchFamily="34" charset="0"/>
              </a:rPr>
              <a:t>.</a:t>
            </a:r>
          </a:p>
          <a:p>
            <a:r>
              <a:rPr lang="en-US" dirty="0" smtClean="0">
                <a:cs typeface="Arial" panose="020B0604020202020204" pitchFamily="34" charset="0"/>
              </a:rPr>
              <a:t>Receptors </a:t>
            </a:r>
            <a:r>
              <a:rPr lang="en-US" dirty="0">
                <a:cs typeface="Arial" panose="020B0604020202020204" pitchFamily="34" charset="0"/>
              </a:rPr>
              <a:t>transduce their recognition of a bound agonist by initiating a series of reactions that ultimately result in a specific intracellular response</a:t>
            </a:r>
          </a:p>
          <a:p>
            <a:r>
              <a:rPr lang="en-US" dirty="0">
                <a:cs typeface="Arial" panose="020B0604020202020204" pitchFamily="34" charset="0"/>
              </a:rPr>
              <a:t>The regulatory actions of a receptor may be exerted directly on its cellular target(s), on effector protein(s), or on intermediary cellular signaling molecules called transducers. </a:t>
            </a:r>
          </a:p>
          <a:p>
            <a:r>
              <a:rPr lang="en-US" dirty="0">
                <a:cs typeface="Arial" panose="020B0604020202020204" pitchFamily="34" charset="0"/>
              </a:rPr>
              <a:t>U</a:t>
            </a:r>
            <a:r>
              <a:rPr lang="en-US" dirty="0" smtClean="0">
                <a:cs typeface="Arial" panose="020B0604020202020204" pitchFamily="34" charset="0"/>
              </a:rPr>
              <a:t>ltimate </a:t>
            </a:r>
            <a:r>
              <a:rPr lang="en-US" dirty="0">
                <a:cs typeface="Arial" panose="020B0604020202020204" pitchFamily="34" charset="0"/>
              </a:rPr>
              <a:t>physiological target is an enzyme, ion channel, or transport protein that creates, moves, or degrades a small molecule (e.g., a cyclic nucleotide, IP3) or ion (e.g., Ca2+) termed a second </a:t>
            </a:r>
            <a:r>
              <a:rPr lang="en-US" dirty="0" smtClean="0">
                <a:cs typeface="Arial" panose="020B0604020202020204" pitchFamily="34" charset="0"/>
              </a:rPr>
              <a:t>messenger.</a:t>
            </a:r>
            <a:endParaRPr lang="en-US" dirty="0">
              <a:cs typeface="Arial" panose="020B0604020202020204" pitchFamily="34" charset="0"/>
            </a:endParaRPr>
          </a:p>
          <a:p>
            <a:endParaRPr lang="en-US" dirty="0"/>
          </a:p>
        </p:txBody>
      </p:sp>
      <p:sp>
        <p:nvSpPr>
          <p:cNvPr id="3" name="Title 2"/>
          <p:cNvSpPr>
            <a:spLocks noGrp="1"/>
          </p:cNvSpPr>
          <p:nvPr>
            <p:ph type="title"/>
          </p:nvPr>
        </p:nvSpPr>
        <p:spPr/>
        <p:txBody>
          <a:bodyPr/>
          <a:lstStyle/>
          <a:p>
            <a:r>
              <a:rPr lang="en-US" dirty="0" smtClean="0"/>
              <a:t>Signal Transduction</a:t>
            </a:r>
            <a:endParaRPr lang="en-US" dirty="0"/>
          </a:p>
        </p:txBody>
      </p:sp>
    </p:spTree>
    <p:extLst>
      <p:ext uri="{BB962C8B-B14F-4D97-AF65-F5344CB8AC3E}">
        <p14:creationId xmlns:p14="http://schemas.microsoft.com/office/powerpoint/2010/main" val="2162333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 name="Picture 3" descr="C:\Users\pc\Downloads\reception_transduction_resp.gif"/>
          <p:cNvPicPr>
            <a:picLocks noChangeAspect="1" noChangeArrowheads="1"/>
          </p:cNvPicPr>
          <p:nvPr/>
        </p:nvPicPr>
        <p:blipFill>
          <a:blip r:embed="rId2"/>
          <a:srcRect/>
          <a:stretch>
            <a:fillRect/>
          </a:stretch>
        </p:blipFill>
        <p:spPr bwMode="auto">
          <a:xfrm>
            <a:off x="0" y="152400"/>
            <a:ext cx="9144000" cy="6629400"/>
          </a:xfrm>
          <a:prstGeom prst="rect">
            <a:avLst/>
          </a:prstGeom>
          <a:noFill/>
        </p:spPr>
      </p:pic>
    </p:spTree>
    <p:extLst>
      <p:ext uri="{BB962C8B-B14F-4D97-AF65-F5344CB8AC3E}">
        <p14:creationId xmlns:p14="http://schemas.microsoft.com/office/powerpoint/2010/main" val="3835939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a:bodyPr>
          <a:lstStyle/>
          <a:p>
            <a:r>
              <a:rPr lang="en-US" dirty="0" smtClean="0"/>
              <a:t>There are two types of receptors</a:t>
            </a:r>
          </a:p>
          <a:p>
            <a:pPr marL="109728" indent="0">
              <a:buNone/>
            </a:pPr>
            <a:r>
              <a:rPr lang="en-US" b="1" dirty="0" smtClean="0"/>
              <a:t>1.Intracellular cell receptors</a:t>
            </a:r>
          </a:p>
          <a:p>
            <a:pPr marL="109728" indent="0">
              <a:buNone/>
            </a:pPr>
            <a:r>
              <a:rPr lang="en-US" dirty="0" smtClean="0"/>
              <a:t>1.1 Cytoplasmic receptors</a:t>
            </a:r>
          </a:p>
          <a:p>
            <a:pPr marL="109728" indent="0">
              <a:buNone/>
            </a:pPr>
            <a:r>
              <a:rPr lang="en-US" dirty="0" smtClean="0"/>
              <a:t>1.2 Nuclear receptors</a:t>
            </a:r>
          </a:p>
          <a:p>
            <a:pPr marL="109728" indent="0">
              <a:buNone/>
            </a:pPr>
            <a:r>
              <a:rPr lang="en-US" b="1" dirty="0" smtClean="0"/>
              <a:t>2.Cell Surface receptors</a:t>
            </a:r>
          </a:p>
          <a:p>
            <a:pPr marL="109728" indent="0">
              <a:buNone/>
            </a:pPr>
            <a:r>
              <a:rPr lang="en-US" dirty="0"/>
              <a:t>2</a:t>
            </a:r>
            <a:r>
              <a:rPr lang="en-US" dirty="0" smtClean="0"/>
              <a:t>.1 </a:t>
            </a:r>
            <a:r>
              <a:rPr lang="en-US" dirty="0">
                <a:latin typeface="Arial" panose="020B0604020202020204" pitchFamily="34" charset="0"/>
                <a:cs typeface="Arial" panose="020B0604020202020204" pitchFamily="34" charset="0"/>
              </a:rPr>
              <a:t>Ligand-gated ion channels (</a:t>
            </a:r>
            <a:r>
              <a:rPr lang="en-US" sz="2000" dirty="0" err="1">
                <a:latin typeface="Arial" panose="020B0604020202020204" pitchFamily="34" charset="0"/>
                <a:cs typeface="Arial" panose="020B0604020202020204" pitchFamily="34" charset="0"/>
              </a:rPr>
              <a:t>Ionotropic</a:t>
            </a:r>
            <a:r>
              <a:rPr lang="en-US" sz="2000" dirty="0">
                <a:latin typeface="Arial" panose="020B0604020202020204" pitchFamily="34" charset="0"/>
                <a:cs typeface="Arial" panose="020B0604020202020204" pitchFamily="34" charset="0"/>
              </a:rPr>
              <a:t> Receptors</a:t>
            </a:r>
            <a:r>
              <a:rPr lang="en-US" dirty="0">
                <a:latin typeface="Arial" panose="020B0604020202020204" pitchFamily="34" charset="0"/>
                <a:cs typeface="Arial" panose="020B0604020202020204" pitchFamily="34" charset="0"/>
              </a:rPr>
              <a:t>)</a:t>
            </a:r>
          </a:p>
          <a:p>
            <a:pPr marL="109728" indent="0">
              <a:buNone/>
            </a:pPr>
            <a:r>
              <a:rPr lang="en-US" dirty="0"/>
              <a:t>2</a:t>
            </a:r>
            <a:r>
              <a:rPr lang="en-US" dirty="0" smtClean="0"/>
              <a:t>.2 </a:t>
            </a:r>
            <a:r>
              <a:rPr lang="en-US" dirty="0" smtClean="0">
                <a:latin typeface="Arial" panose="020B0604020202020204" pitchFamily="34" charset="0"/>
                <a:cs typeface="Arial" panose="020B0604020202020204" pitchFamily="34" charset="0"/>
              </a:rPr>
              <a:t>Enzyme-linked receptors</a:t>
            </a:r>
            <a:endParaRPr lang="en-US" dirty="0" smtClean="0"/>
          </a:p>
          <a:p>
            <a:pPr marL="109728" indent="0">
              <a:buNone/>
            </a:pPr>
            <a:r>
              <a:rPr lang="en-US" dirty="0"/>
              <a:t>2</a:t>
            </a:r>
            <a:r>
              <a:rPr lang="en-US" dirty="0" smtClean="0"/>
              <a:t>.3 </a:t>
            </a:r>
            <a:r>
              <a:rPr lang="en-US" dirty="0" smtClean="0">
                <a:latin typeface="Arial" panose="020B0604020202020204" pitchFamily="34" charset="0"/>
                <a:cs typeface="Arial" panose="020B0604020202020204" pitchFamily="34" charset="0"/>
              </a:rPr>
              <a:t>G </a:t>
            </a:r>
            <a:r>
              <a:rPr lang="en-US" dirty="0">
                <a:latin typeface="Arial" panose="020B0604020202020204" pitchFamily="34" charset="0"/>
                <a:cs typeface="Arial" panose="020B0604020202020204" pitchFamily="34" charset="0"/>
              </a:rPr>
              <a:t>protein– coupled receptors (</a:t>
            </a:r>
            <a:r>
              <a:rPr lang="en-US" sz="2000" dirty="0">
                <a:latin typeface="Arial" panose="020B0604020202020204" pitchFamily="34" charset="0"/>
                <a:cs typeface="Arial" panose="020B0604020202020204" pitchFamily="34" charset="0"/>
              </a:rPr>
              <a:t>Metabotropic Receptors</a:t>
            </a:r>
            <a:r>
              <a:rPr lang="en-US" dirty="0">
                <a:latin typeface="Arial" panose="020B0604020202020204" pitchFamily="34" charset="0"/>
                <a:cs typeface="Arial" panose="020B0604020202020204" pitchFamily="34" charset="0"/>
              </a:rPr>
              <a:t>)</a:t>
            </a:r>
          </a:p>
          <a:p>
            <a:pPr marL="0" indent="0">
              <a:buNone/>
            </a:pPr>
            <a:endParaRPr lang="en-US" dirty="0">
              <a:latin typeface="Arial" panose="020B0604020202020204" pitchFamily="34" charset="0"/>
              <a:cs typeface="Arial" panose="020B0604020202020204" pitchFamily="34" charset="0"/>
            </a:endParaRPr>
          </a:p>
          <a:p>
            <a:endParaRPr lang="en-US" dirty="0" smtClean="0"/>
          </a:p>
          <a:p>
            <a:pPr marL="681228" indent="-571500">
              <a:buFont typeface="+mj-lt"/>
              <a:buAutoNum type="romanLcPeriod"/>
            </a:pPr>
            <a:endParaRPr lang="en-US" dirty="0" smtClean="0"/>
          </a:p>
          <a:p>
            <a:endParaRPr lang="en-US" dirty="0"/>
          </a:p>
        </p:txBody>
      </p:sp>
      <p:sp>
        <p:nvSpPr>
          <p:cNvPr id="3" name="Title 2"/>
          <p:cNvSpPr>
            <a:spLocks noGrp="1"/>
          </p:cNvSpPr>
          <p:nvPr>
            <p:ph type="title"/>
          </p:nvPr>
        </p:nvSpPr>
        <p:spPr/>
        <p:txBody>
          <a:bodyPr/>
          <a:lstStyle/>
          <a:p>
            <a:r>
              <a:rPr lang="en-US" dirty="0" smtClean="0"/>
              <a:t>Types of receptors</a:t>
            </a:r>
            <a:endParaRPr lang="en-US" dirty="0"/>
          </a:p>
        </p:txBody>
      </p:sp>
    </p:spTree>
    <p:extLst>
      <p:ext uri="{BB962C8B-B14F-4D97-AF65-F5344CB8AC3E}">
        <p14:creationId xmlns:p14="http://schemas.microsoft.com/office/powerpoint/2010/main" val="1687106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pc\Downloads\Compressed\SIGNAL TRANSDUCTION\signal-tranduction-16-638.jpg"/>
          <p:cNvPicPr>
            <a:picLocks noChangeAspect="1" noChangeArrowheads="1"/>
          </p:cNvPicPr>
          <p:nvPr/>
        </p:nvPicPr>
        <p:blipFill>
          <a:blip r:embed="rId2"/>
          <a:srcRect/>
          <a:stretch>
            <a:fillRect/>
          </a:stretch>
        </p:blipFill>
        <p:spPr bwMode="auto">
          <a:xfrm>
            <a:off x="0" y="-3584"/>
            <a:ext cx="9139228" cy="6861584"/>
          </a:xfrm>
          <a:prstGeom prst="rect">
            <a:avLst/>
          </a:prstGeom>
          <a:noFill/>
        </p:spPr>
      </p:pic>
    </p:spTree>
    <p:extLst>
      <p:ext uri="{BB962C8B-B14F-4D97-AF65-F5344CB8AC3E}">
        <p14:creationId xmlns:p14="http://schemas.microsoft.com/office/powerpoint/2010/main" val="3016128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They are ion channel ( including </a:t>
            </a:r>
            <a:r>
              <a:rPr lang="en-US" dirty="0" err="1" smtClean="0"/>
              <a:t>cation</a:t>
            </a:r>
            <a:r>
              <a:rPr lang="en-US" dirty="0" smtClean="0"/>
              <a:t> and anion channels). Na K </a:t>
            </a:r>
            <a:r>
              <a:rPr lang="en-US" dirty="0" err="1" smtClean="0"/>
              <a:t>Cl</a:t>
            </a:r>
            <a:r>
              <a:rPr lang="en-US" dirty="0" smtClean="0"/>
              <a:t> </a:t>
            </a:r>
            <a:r>
              <a:rPr lang="en-US" dirty="0" err="1" smtClean="0"/>
              <a:t>Ca</a:t>
            </a:r>
            <a:r>
              <a:rPr lang="en-US" dirty="0" smtClean="0"/>
              <a:t> themselves </a:t>
            </a:r>
            <a:r>
              <a:rPr lang="en-US" dirty="0" err="1" smtClean="0"/>
              <a:t>constituts</a:t>
            </a:r>
            <a:r>
              <a:rPr lang="en-US" dirty="0" smtClean="0"/>
              <a:t> a large family of </a:t>
            </a:r>
            <a:r>
              <a:rPr lang="en-US" dirty="0" err="1" smtClean="0"/>
              <a:t>transmembrane</a:t>
            </a:r>
            <a:r>
              <a:rPr lang="en-US" dirty="0" smtClean="0"/>
              <a:t> proteins.</a:t>
            </a:r>
          </a:p>
          <a:p>
            <a:r>
              <a:rPr lang="en-US" dirty="0" smtClean="0"/>
              <a:t>Opening and closing of ion channel are controlled by neurotransmitters.</a:t>
            </a:r>
          </a:p>
          <a:p>
            <a:r>
              <a:rPr lang="en-US" b="1" dirty="0" err="1" smtClean="0">
                <a:cs typeface="Arial" panose="020B0604020202020204" pitchFamily="34" charset="0"/>
              </a:rPr>
              <a:t>E.g</a:t>
            </a:r>
            <a:r>
              <a:rPr lang="en-US" dirty="0" smtClean="0">
                <a:cs typeface="Arial" panose="020B0604020202020204" pitchFamily="34" charset="0"/>
              </a:rPr>
              <a:t> Acetylcholine </a:t>
            </a:r>
            <a:r>
              <a:rPr lang="en-US" dirty="0">
                <a:cs typeface="Arial" panose="020B0604020202020204" pitchFamily="34" charset="0"/>
              </a:rPr>
              <a:t>binds to site on the </a:t>
            </a:r>
            <a:r>
              <a:rPr lang="en-US" b="1" dirty="0">
                <a:cs typeface="Arial" panose="020B0604020202020204" pitchFamily="34" charset="0"/>
              </a:rPr>
              <a:t>α  </a:t>
            </a:r>
            <a:r>
              <a:rPr lang="en-US" dirty="0">
                <a:cs typeface="Arial" panose="020B0604020202020204" pitchFamily="34" charset="0"/>
              </a:rPr>
              <a:t>subunits, a conformational change occurs that results in the transient opening of a central aqueous channel, through which sodium ions penetrate from the extracellular fluid into the cell, cell depolarized, action potential </a:t>
            </a:r>
            <a:r>
              <a:rPr lang="en-US" dirty="0" smtClean="0">
                <a:cs typeface="Arial" panose="020B0604020202020204" pitchFamily="34" charset="0"/>
              </a:rPr>
              <a:t>occur.</a:t>
            </a:r>
          </a:p>
          <a:p>
            <a:r>
              <a:rPr lang="en-US" dirty="0" smtClean="0">
                <a:cs typeface="Arial" panose="020B0604020202020204" pitchFamily="34" charset="0"/>
              </a:rPr>
              <a:t> No </a:t>
            </a:r>
            <a:r>
              <a:rPr lang="en-US" dirty="0">
                <a:cs typeface="Arial" panose="020B0604020202020204" pitchFamily="34" charset="0"/>
              </a:rPr>
              <a:t>intermediate biochemical steps in the transduction process</a:t>
            </a:r>
          </a:p>
          <a:p>
            <a:endParaRPr lang="en-US" dirty="0">
              <a:cs typeface="Arial" panose="020B0604020202020204" pitchFamily="34" charset="0"/>
            </a:endParaRPr>
          </a:p>
          <a:p>
            <a:endParaRPr lang="en-US" dirty="0" smtClean="0"/>
          </a:p>
        </p:txBody>
      </p:sp>
      <p:sp>
        <p:nvSpPr>
          <p:cNvPr id="3" name="Title 2"/>
          <p:cNvSpPr>
            <a:spLocks noGrp="1"/>
          </p:cNvSpPr>
          <p:nvPr>
            <p:ph type="title"/>
          </p:nvPr>
        </p:nvSpPr>
        <p:spPr/>
        <p:txBody>
          <a:bodyPr/>
          <a:lstStyle/>
          <a:p>
            <a:r>
              <a:rPr lang="en-US" dirty="0" smtClean="0">
                <a:solidFill>
                  <a:schemeClr val="tx1"/>
                </a:solidFill>
              </a:rPr>
              <a:t>Ligand gated ion channel</a:t>
            </a:r>
            <a:endParaRPr lang="en-US" dirty="0">
              <a:solidFill>
                <a:schemeClr val="tx1"/>
              </a:solidFill>
            </a:endParaRPr>
          </a:p>
        </p:txBody>
      </p:sp>
    </p:spTree>
    <p:extLst>
      <p:ext uri="{BB962C8B-B14F-4D97-AF65-F5344CB8AC3E}">
        <p14:creationId xmlns:p14="http://schemas.microsoft.com/office/powerpoint/2010/main" val="2614108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lstStyle/>
          <a:p>
            <a:endParaRPr lang="en-US" dirty="0"/>
          </a:p>
        </p:txBody>
      </p:sp>
      <p:pic>
        <p:nvPicPr>
          <p:cNvPr id="4" name="Picture 2" descr="C:\Users\pc\Downloads\Compressed\SIGNAL TRANSDUCTION\signal-tranduction-18-638.jpg"/>
          <p:cNvPicPr>
            <a:picLocks noChangeAspect="1" noChangeArrowheads="1"/>
          </p:cNvPicPr>
          <p:nvPr/>
        </p:nvPicPr>
        <p:blipFill>
          <a:blip r:embed="rId2"/>
          <a:srcRect/>
          <a:stretch>
            <a:fillRect/>
          </a:stretch>
        </p:blipFill>
        <p:spPr bwMode="auto">
          <a:xfrm>
            <a:off x="533400" y="304800"/>
            <a:ext cx="8305800" cy="6235860"/>
          </a:xfrm>
          <a:prstGeom prst="rect">
            <a:avLst/>
          </a:prstGeom>
          <a:noFill/>
        </p:spPr>
      </p:pic>
    </p:spTree>
    <p:extLst>
      <p:ext uri="{BB962C8B-B14F-4D97-AF65-F5344CB8AC3E}">
        <p14:creationId xmlns:p14="http://schemas.microsoft.com/office/powerpoint/2010/main" val="162375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They are either enzymes themselves, or are directly associated with the enzymes that they activate.</a:t>
            </a:r>
          </a:p>
          <a:p>
            <a:r>
              <a:rPr lang="en-US" dirty="0" smtClean="0"/>
              <a:t>The majority of enzyme linked receptors are protein kinases.</a:t>
            </a:r>
            <a:endParaRPr lang="en-US" dirty="0"/>
          </a:p>
        </p:txBody>
      </p:sp>
      <p:sp>
        <p:nvSpPr>
          <p:cNvPr id="3" name="Title 2"/>
          <p:cNvSpPr>
            <a:spLocks noGrp="1"/>
          </p:cNvSpPr>
          <p:nvPr>
            <p:ph type="title"/>
          </p:nvPr>
        </p:nvSpPr>
        <p:spPr/>
        <p:txBody>
          <a:bodyPr>
            <a:normAutofit/>
          </a:bodyPr>
          <a:lstStyle/>
          <a:p>
            <a:r>
              <a:rPr lang="en-US" dirty="0" smtClean="0">
                <a:solidFill>
                  <a:schemeClr val="tx1"/>
                </a:solidFill>
              </a:rPr>
              <a:t>Enzyme linked ion channel</a:t>
            </a:r>
            <a:endParaRPr lang="en-US" dirty="0">
              <a:solidFill>
                <a:schemeClr val="tx1"/>
              </a:solidFill>
            </a:endParaRPr>
          </a:p>
        </p:txBody>
      </p:sp>
    </p:spTree>
    <p:extLst>
      <p:ext uri="{BB962C8B-B14F-4D97-AF65-F5344CB8AC3E}">
        <p14:creationId xmlns:p14="http://schemas.microsoft.com/office/powerpoint/2010/main" val="1785080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70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5680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These receptors activates a G protein ligand binding. G- protein is </a:t>
            </a:r>
            <a:r>
              <a:rPr lang="en-US" dirty="0" err="1" smtClean="0"/>
              <a:t>trimeric</a:t>
            </a:r>
            <a:r>
              <a:rPr lang="en-US" dirty="0" smtClean="0"/>
              <a:t> protein.</a:t>
            </a:r>
          </a:p>
          <a:p>
            <a:r>
              <a:rPr lang="en-US" dirty="0" smtClean="0"/>
              <a:t>The three subunits are called </a:t>
            </a:r>
            <a:r>
              <a:rPr lang="el-GR" dirty="0" smtClean="0"/>
              <a:t>α</a:t>
            </a:r>
            <a:r>
              <a:rPr lang="en-US" dirty="0" smtClean="0"/>
              <a:t>,</a:t>
            </a:r>
            <a:r>
              <a:rPr lang="el-GR" dirty="0" smtClean="0"/>
              <a:t>β</a:t>
            </a:r>
            <a:r>
              <a:rPr lang="en-US" dirty="0" smtClean="0"/>
              <a:t> and Ɣ.</a:t>
            </a:r>
          </a:p>
          <a:p>
            <a:r>
              <a:rPr lang="en-US" dirty="0" smtClean="0"/>
              <a:t>The </a:t>
            </a:r>
            <a:r>
              <a:rPr lang="el-GR" dirty="0"/>
              <a:t>α</a:t>
            </a:r>
            <a:r>
              <a:rPr lang="en-US" dirty="0" smtClean="0"/>
              <a:t> subunit can bind with GDP, this cause phosphorylation of the GDP to GTP and activates the </a:t>
            </a:r>
            <a:r>
              <a:rPr lang="el-GR" dirty="0" smtClean="0"/>
              <a:t>α</a:t>
            </a:r>
            <a:r>
              <a:rPr lang="en-US" dirty="0" smtClean="0"/>
              <a:t> subunit, which then dissociates from </a:t>
            </a:r>
            <a:r>
              <a:rPr lang="el-GR" dirty="0"/>
              <a:t>β</a:t>
            </a:r>
            <a:r>
              <a:rPr lang="en-US" dirty="0" smtClean="0"/>
              <a:t> </a:t>
            </a:r>
            <a:r>
              <a:rPr lang="en-US" dirty="0"/>
              <a:t>and </a:t>
            </a:r>
            <a:r>
              <a:rPr lang="en-US" dirty="0" smtClean="0"/>
              <a:t>Ɣ subunits.</a:t>
            </a:r>
          </a:p>
          <a:p>
            <a:r>
              <a:rPr lang="en-US" dirty="0" smtClean="0"/>
              <a:t>The activated </a:t>
            </a:r>
            <a:r>
              <a:rPr lang="el-GR" dirty="0"/>
              <a:t>α</a:t>
            </a:r>
            <a:r>
              <a:rPr lang="en-US" dirty="0" smtClean="0"/>
              <a:t> subunit can further affects intracellular signaling proteins or target functional proteins directly.</a:t>
            </a:r>
            <a:endParaRPr lang="en-US" dirty="0"/>
          </a:p>
        </p:txBody>
      </p:sp>
      <p:sp>
        <p:nvSpPr>
          <p:cNvPr id="3" name="Title 2"/>
          <p:cNvSpPr>
            <a:spLocks noGrp="1"/>
          </p:cNvSpPr>
          <p:nvPr>
            <p:ph type="title"/>
          </p:nvPr>
        </p:nvSpPr>
        <p:spPr/>
        <p:txBody>
          <a:bodyPr/>
          <a:lstStyle/>
          <a:p>
            <a:r>
              <a:rPr lang="en-US" dirty="0" smtClean="0">
                <a:solidFill>
                  <a:schemeClr val="tx1"/>
                </a:solidFill>
              </a:rPr>
              <a:t>G protein coupled receptors</a:t>
            </a:r>
            <a:endParaRPr lang="en-US" dirty="0">
              <a:solidFill>
                <a:schemeClr val="tx1"/>
              </a:solidFill>
            </a:endParaRPr>
          </a:p>
        </p:txBody>
      </p:sp>
    </p:spTree>
    <p:extLst>
      <p:ext uri="{BB962C8B-B14F-4D97-AF65-F5344CB8AC3E}">
        <p14:creationId xmlns:p14="http://schemas.microsoft.com/office/powerpoint/2010/main" val="503585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0"/>
            <a:ext cx="7772400" cy="1829761"/>
          </a:xfrm>
        </p:spPr>
        <p:txBody>
          <a:bodyPr>
            <a:normAutofit/>
          </a:bodyPr>
          <a:lstStyle/>
          <a:p>
            <a:r>
              <a:rPr lang="en-US" dirty="0" smtClean="0"/>
              <a:t>NEUROHUMORAL TRANSMISSION</a:t>
            </a:r>
            <a:endParaRPr lang="en-US" dirty="0"/>
          </a:p>
        </p:txBody>
      </p:sp>
      <p:sp>
        <p:nvSpPr>
          <p:cNvPr id="3" name="Subtitle 2"/>
          <p:cNvSpPr>
            <a:spLocks noGrp="1"/>
          </p:cNvSpPr>
          <p:nvPr>
            <p:ph type="subTitle" idx="1"/>
          </p:nvPr>
        </p:nvSpPr>
        <p:spPr>
          <a:xfrm>
            <a:off x="5486400" y="3124200"/>
            <a:ext cx="3657600" cy="2057400"/>
          </a:xfrm>
        </p:spPr>
        <p:txBody>
          <a:bodyPr>
            <a:noAutofit/>
          </a:bodyPr>
          <a:lstStyle/>
          <a:p>
            <a:pPr algn="l"/>
            <a:r>
              <a:rPr lang="en-US" sz="2400" b="1" dirty="0"/>
              <a:t>Submitted </a:t>
            </a:r>
            <a:r>
              <a:rPr lang="en-US" sz="2400" b="1" dirty="0" smtClean="0"/>
              <a:t>to:</a:t>
            </a:r>
            <a:endParaRPr lang="en-US" sz="2400" b="1" dirty="0"/>
          </a:p>
          <a:p>
            <a:pPr algn="l"/>
            <a:r>
              <a:rPr lang="en-US" sz="2400" dirty="0" smtClean="0"/>
              <a:t>Dr. </a:t>
            </a:r>
            <a:r>
              <a:rPr lang="en-US" sz="2400" dirty="0" err="1" smtClean="0"/>
              <a:t>Musaddique</a:t>
            </a:r>
            <a:r>
              <a:rPr lang="en-US" sz="2400" dirty="0"/>
              <a:t> </a:t>
            </a:r>
            <a:r>
              <a:rPr lang="en-US" sz="2400" dirty="0" err="1" smtClean="0"/>
              <a:t>Hussain</a:t>
            </a:r>
            <a:endParaRPr lang="en-US" sz="2400" dirty="0" smtClean="0"/>
          </a:p>
          <a:p>
            <a:pPr algn="l"/>
            <a:r>
              <a:rPr lang="en-US" sz="2400" b="1" dirty="0" smtClean="0"/>
              <a:t>Submitted by:</a:t>
            </a:r>
          </a:p>
          <a:p>
            <a:pPr algn="l"/>
            <a:r>
              <a:rPr lang="en-US" sz="2400" dirty="0" err="1" smtClean="0"/>
              <a:t>Najia</a:t>
            </a:r>
            <a:r>
              <a:rPr lang="en-US" sz="2400" dirty="0" smtClean="0"/>
              <a:t> </a:t>
            </a:r>
            <a:r>
              <a:rPr lang="en-US" sz="2400" dirty="0" err="1" smtClean="0"/>
              <a:t>Shabbir</a:t>
            </a:r>
            <a:endParaRPr lang="en-US" sz="2400" dirty="0"/>
          </a:p>
        </p:txBody>
      </p:sp>
    </p:spTree>
    <p:extLst>
      <p:ext uri="{BB962C8B-B14F-4D97-AF65-F5344CB8AC3E}">
        <p14:creationId xmlns:p14="http://schemas.microsoft.com/office/powerpoint/2010/main" val="4148616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 name="Picture 2" descr="C:\Users\pc\Downloads\Compressed\SIGNAL TRANSDUCTION\signal-tranduction-22-638.jpg"/>
          <p:cNvPicPr>
            <a:picLocks noChangeAspect="1" noChangeArrowheads="1"/>
          </p:cNvPicPr>
          <p:nvPr/>
        </p:nvPicPr>
        <p:blipFill>
          <a:blip r:embed="rId2"/>
          <a:srcRect/>
          <a:stretch>
            <a:fillRect/>
          </a:stretch>
        </p:blipFill>
        <p:spPr bwMode="auto">
          <a:xfrm>
            <a:off x="0" y="-3584"/>
            <a:ext cx="9139228" cy="6861584"/>
          </a:xfrm>
          <a:prstGeom prst="rect">
            <a:avLst/>
          </a:prstGeom>
          <a:noFill/>
        </p:spPr>
      </p:pic>
    </p:spTree>
    <p:extLst>
      <p:ext uri="{BB962C8B-B14F-4D97-AF65-F5344CB8AC3E}">
        <p14:creationId xmlns:p14="http://schemas.microsoft.com/office/powerpoint/2010/main" val="3162889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Second messengers are the intracellular molecule released by the cell to trigger physiological changes.</a:t>
            </a:r>
          </a:p>
          <a:p>
            <a:r>
              <a:rPr lang="en-US" dirty="0" smtClean="0"/>
              <a:t>After the receptor being activated the second messengers play a vital role in transmit signals in form of either direct cellular responses </a:t>
            </a:r>
            <a:r>
              <a:rPr lang="en-US" dirty="0" err="1" smtClean="0"/>
              <a:t>e.g</a:t>
            </a:r>
            <a:r>
              <a:rPr lang="en-US" dirty="0" smtClean="0"/>
              <a:t> </a:t>
            </a:r>
            <a:r>
              <a:rPr lang="en-US" dirty="0" err="1" smtClean="0"/>
              <a:t>cAMP</a:t>
            </a:r>
            <a:r>
              <a:rPr lang="en-US" dirty="0" smtClean="0"/>
              <a:t>, </a:t>
            </a:r>
            <a:r>
              <a:rPr lang="en-US" dirty="0" err="1" smtClean="0"/>
              <a:t>cGMP</a:t>
            </a:r>
            <a:r>
              <a:rPr lang="en-US" dirty="0" smtClean="0"/>
              <a:t> or activate further enzyme to produce responses </a:t>
            </a:r>
            <a:r>
              <a:rPr lang="en-US" dirty="0" err="1" smtClean="0"/>
              <a:t>e.g</a:t>
            </a:r>
            <a:r>
              <a:rPr lang="en-US" dirty="0" smtClean="0"/>
              <a:t> IP3, DAG signal transduction.</a:t>
            </a:r>
            <a:endParaRPr lang="en-US" dirty="0"/>
          </a:p>
        </p:txBody>
      </p:sp>
      <p:sp>
        <p:nvSpPr>
          <p:cNvPr id="3" name="Title 2"/>
          <p:cNvSpPr>
            <a:spLocks noGrp="1"/>
          </p:cNvSpPr>
          <p:nvPr>
            <p:ph type="title"/>
          </p:nvPr>
        </p:nvSpPr>
        <p:spPr/>
        <p:txBody>
          <a:bodyPr/>
          <a:lstStyle/>
          <a:p>
            <a:r>
              <a:rPr lang="en-US" dirty="0" smtClean="0">
                <a:solidFill>
                  <a:schemeClr val="tx1"/>
                </a:solidFill>
              </a:rPr>
              <a:t>Second messenger</a:t>
            </a:r>
            <a:endParaRPr lang="en-US" dirty="0">
              <a:solidFill>
                <a:schemeClr val="tx1"/>
              </a:solidFill>
            </a:endParaRPr>
          </a:p>
        </p:txBody>
      </p:sp>
    </p:spTree>
    <p:extLst>
      <p:ext uri="{BB962C8B-B14F-4D97-AF65-F5344CB8AC3E}">
        <p14:creationId xmlns:p14="http://schemas.microsoft.com/office/powerpoint/2010/main" val="27955375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3175"/>
            <a:ext cx="9139237" cy="686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44111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lnSpcReduction="10000"/>
          </a:bodyPr>
          <a:lstStyle/>
          <a:p>
            <a:pPr marL="109728" indent="0">
              <a:buNone/>
            </a:pPr>
            <a:r>
              <a:rPr lang="en-US" b="1" dirty="0"/>
              <a:t>Cyclic AMP (</a:t>
            </a:r>
            <a:r>
              <a:rPr lang="en-US" b="1" dirty="0" err="1"/>
              <a:t>cAMP</a:t>
            </a:r>
            <a:r>
              <a:rPr lang="en-US" b="1" dirty="0"/>
              <a:t>)</a:t>
            </a:r>
            <a:endParaRPr lang="en-US" b="1" dirty="0" smtClean="0"/>
          </a:p>
          <a:p>
            <a:r>
              <a:rPr lang="en-US" dirty="0" smtClean="0"/>
              <a:t>Cyclic </a:t>
            </a:r>
            <a:r>
              <a:rPr lang="en-US" dirty="0"/>
              <a:t>adenosine monophosphate (cyclic AMP or </a:t>
            </a:r>
            <a:r>
              <a:rPr lang="en-US" dirty="0" err="1"/>
              <a:t>cAMP</a:t>
            </a:r>
            <a:r>
              <a:rPr lang="en-US" dirty="0"/>
              <a:t>), a small molecule made from ATP. In response to signals, an enzyme called adenylyl </a:t>
            </a:r>
            <a:r>
              <a:rPr lang="en-US" dirty="0" err="1"/>
              <a:t>cyclase</a:t>
            </a:r>
            <a:r>
              <a:rPr lang="en-US" dirty="0"/>
              <a:t> converts ATP into </a:t>
            </a:r>
            <a:r>
              <a:rPr lang="en-US" dirty="0" err="1" smtClean="0"/>
              <a:t>cAMP</a:t>
            </a:r>
            <a:r>
              <a:rPr lang="en-US" dirty="0" smtClean="0"/>
              <a:t>.</a:t>
            </a:r>
          </a:p>
          <a:p>
            <a:r>
              <a:rPr lang="en-US" dirty="0" smtClean="0"/>
              <a:t>Once </a:t>
            </a:r>
            <a:r>
              <a:rPr lang="en-US" dirty="0"/>
              <a:t>generated, </a:t>
            </a:r>
            <a:r>
              <a:rPr lang="en-US" dirty="0" err="1"/>
              <a:t>cAMP</a:t>
            </a:r>
            <a:r>
              <a:rPr lang="en-US" dirty="0"/>
              <a:t> can activate an enzyme called protein kinase A (PKA), enabling it to phosphorylate its targets and pass along the signal</a:t>
            </a:r>
            <a:r>
              <a:rPr lang="en-US" dirty="0" smtClean="0"/>
              <a:t>.</a:t>
            </a:r>
          </a:p>
          <a:p>
            <a:r>
              <a:rPr lang="en-US" dirty="0" smtClean="0"/>
              <a:t> </a:t>
            </a:r>
            <a:r>
              <a:rPr lang="en-US" dirty="0"/>
              <a:t>Protein kinase A is found in a variety of types of cells, and it has different target proteins in each. This allows the same </a:t>
            </a:r>
            <a:r>
              <a:rPr lang="en-US" dirty="0" err="1"/>
              <a:t>cAMP</a:t>
            </a:r>
            <a:r>
              <a:rPr lang="en-US" dirty="0"/>
              <a:t> second messenger to produce different responses in different contexts</a:t>
            </a:r>
            <a:r>
              <a:rPr lang="en-US" dirty="0" smtClean="0"/>
              <a:t>.</a:t>
            </a:r>
          </a:p>
          <a:p>
            <a:r>
              <a:rPr lang="en-US" dirty="0" err="1" smtClean="0"/>
              <a:t>E.g</a:t>
            </a:r>
            <a:r>
              <a:rPr lang="en-US" dirty="0" smtClean="0"/>
              <a:t> Adrenaline, glucagon and </a:t>
            </a:r>
            <a:r>
              <a:rPr lang="en-US" dirty="0" err="1" smtClean="0"/>
              <a:t>lutenizng</a:t>
            </a:r>
            <a:r>
              <a:rPr lang="en-US" dirty="0" smtClean="0"/>
              <a:t> hormone</a:t>
            </a:r>
            <a:endParaRPr lang="en-US" dirty="0"/>
          </a:p>
        </p:txBody>
      </p:sp>
    </p:spTree>
    <p:extLst>
      <p:ext uri="{BB962C8B-B14F-4D97-AF65-F5344CB8AC3E}">
        <p14:creationId xmlns:p14="http://schemas.microsoft.com/office/powerpoint/2010/main" val="3543508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
            <a:ext cx="8839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08633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a:bodyPr>
          <a:lstStyle/>
          <a:p>
            <a:pPr marL="109728" indent="0" fontAlgn="base">
              <a:buNone/>
            </a:pPr>
            <a:r>
              <a:rPr lang="en-US" b="1" dirty="0"/>
              <a:t>IP3 and DAG</a:t>
            </a:r>
          </a:p>
          <a:p>
            <a:pPr fontAlgn="base"/>
            <a:r>
              <a:rPr lang="en-US" dirty="0" smtClean="0"/>
              <a:t>In </a:t>
            </a:r>
            <a:r>
              <a:rPr lang="en-US" dirty="0"/>
              <a:t>response to a signal, an enzyme called phospholipase C cleaves P</a:t>
            </a:r>
            <a:r>
              <a:rPr lang="en-US" dirty="0" smtClean="0"/>
              <a:t>IP2​ into </a:t>
            </a:r>
            <a:r>
              <a:rPr lang="en-US" dirty="0"/>
              <a:t>two fragments, DAG </a:t>
            </a:r>
            <a:r>
              <a:rPr lang="en-US" dirty="0" smtClean="0"/>
              <a:t>and</a:t>
            </a:r>
            <a:r>
              <a:rPr lang="en-US" dirty="0"/>
              <a:t> </a:t>
            </a:r>
            <a:r>
              <a:rPr lang="en-US" dirty="0" smtClean="0"/>
              <a:t>IP3. These both </a:t>
            </a:r>
            <a:r>
              <a:rPr lang="en-US" dirty="0"/>
              <a:t>act as second </a:t>
            </a:r>
            <a:r>
              <a:rPr lang="en-US" dirty="0" smtClean="0"/>
              <a:t>messenger.</a:t>
            </a:r>
            <a:endParaRPr lang="en-US" dirty="0"/>
          </a:p>
          <a:p>
            <a:pPr fontAlgn="base"/>
            <a:r>
              <a:rPr lang="en-US" dirty="0"/>
              <a:t>DAG stays in the plasma membrane and can activate a target called protein kinase C (PKC), allowing it to phosphorylate its own </a:t>
            </a:r>
            <a:r>
              <a:rPr lang="en-US" dirty="0" smtClean="0"/>
              <a:t>targets. </a:t>
            </a:r>
          </a:p>
          <a:p>
            <a:pPr fontAlgn="base"/>
            <a:r>
              <a:rPr lang="en-US" dirty="0" smtClean="0"/>
              <a:t>IP3</a:t>
            </a:r>
            <a:r>
              <a:rPr lang="en-US" dirty="0"/>
              <a:t> diffuses into the cytoplasm and can bind to ligand-gated calcium channels in the endoplasmic </a:t>
            </a:r>
            <a:r>
              <a:rPr lang="en-US" dirty="0" smtClean="0"/>
              <a:t>reticulum, that </a:t>
            </a:r>
            <a:r>
              <a:rPr lang="en-US" dirty="0"/>
              <a:t>continues the signal cascade</a:t>
            </a:r>
            <a:r>
              <a:rPr lang="en-US" dirty="0" smtClean="0"/>
              <a:t>.</a:t>
            </a:r>
          </a:p>
          <a:p>
            <a:pPr fontAlgn="base"/>
            <a:r>
              <a:rPr lang="en-US" dirty="0" err="1" smtClean="0"/>
              <a:t>E.g</a:t>
            </a:r>
            <a:r>
              <a:rPr lang="en-US" dirty="0" smtClean="0"/>
              <a:t> Vasopressin, thyroid stimulating hormone G-protein coupled receptor.</a:t>
            </a:r>
            <a:endParaRPr lang="en-US" dirty="0"/>
          </a:p>
          <a:p>
            <a:pPr marL="109728" indent="0">
              <a:buNone/>
            </a:pPr>
            <a:endParaRPr lang="en-US" b="1" dirty="0" smtClean="0"/>
          </a:p>
        </p:txBody>
      </p:sp>
    </p:spTree>
    <p:extLst>
      <p:ext uri="{BB962C8B-B14F-4D97-AF65-F5344CB8AC3E}">
        <p14:creationId xmlns:p14="http://schemas.microsoft.com/office/powerpoint/2010/main" val="3693200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181600"/>
          </a:xfrm>
        </p:spPr>
        <p:txBody>
          <a:bodyPr>
            <a:normAutofit/>
          </a:bodyPr>
          <a:lstStyle/>
          <a:p>
            <a:pPr fontAlgn="base"/>
            <a:r>
              <a:rPr lang="en-US" dirty="0" smtClean="0"/>
              <a:t>Calcium </a:t>
            </a:r>
            <a:r>
              <a:rPr lang="en-US" dirty="0"/>
              <a:t>ions are a widely used type of second messenger. In most cells, the concentration of calcium ions </a:t>
            </a:r>
            <a:r>
              <a:rPr lang="en-US" dirty="0" smtClean="0"/>
              <a:t>in </a:t>
            </a:r>
            <a:r>
              <a:rPr lang="en-US" dirty="0"/>
              <a:t>the cytosol is very low, as ion pumps in the plasma membrane continually work to remove it. </a:t>
            </a:r>
            <a:endParaRPr lang="en-US" dirty="0" smtClean="0"/>
          </a:p>
          <a:p>
            <a:pPr fontAlgn="base"/>
            <a:r>
              <a:rPr lang="en-US" dirty="0" smtClean="0"/>
              <a:t>For </a:t>
            </a:r>
            <a:r>
              <a:rPr lang="en-US" dirty="0"/>
              <a:t>signaling </a:t>
            </a:r>
            <a:r>
              <a:rPr lang="en-US" dirty="0" smtClean="0"/>
              <a:t>purposes,</a:t>
            </a:r>
            <a:r>
              <a:rPr lang="en-US" dirty="0"/>
              <a:t> </a:t>
            </a:r>
            <a:r>
              <a:rPr lang="en-US" dirty="0" smtClean="0"/>
              <a:t>calcium </a:t>
            </a:r>
            <a:r>
              <a:rPr lang="en-US" dirty="0"/>
              <a:t>ions </a:t>
            </a:r>
            <a:r>
              <a:rPr lang="en-US" dirty="0" smtClean="0"/>
              <a:t>may </a:t>
            </a:r>
            <a:r>
              <a:rPr lang="en-US" dirty="0"/>
              <a:t>be stored in compartments such as the endoplasmic reticulum.</a:t>
            </a:r>
          </a:p>
          <a:p>
            <a:pPr fontAlgn="base"/>
            <a:r>
              <a:rPr lang="en-US" dirty="0"/>
              <a:t>In pathways that use calcium ions as a second messenger, upstream signaling events release a ligand that binds to and opens ligand-gated calcium ion channels. </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a:solidFill>
                  <a:schemeClr val="tx1"/>
                </a:solidFill>
              </a:rPr>
              <a:t>Calcium </a:t>
            </a:r>
            <a:r>
              <a:rPr lang="en-US" dirty="0" smtClean="0">
                <a:solidFill>
                  <a:schemeClr val="tx1"/>
                </a:solidFill>
              </a:rPr>
              <a:t>ions</a:t>
            </a:r>
            <a:r>
              <a:rPr lang="en-US" dirty="0" smtClean="0"/>
              <a:t/>
            </a:r>
            <a:br>
              <a:rPr lang="en-US" dirty="0" smtClean="0"/>
            </a:br>
            <a:endParaRPr lang="en-US" dirty="0"/>
          </a:p>
        </p:txBody>
      </p:sp>
    </p:spTree>
    <p:extLst>
      <p:ext uri="{BB962C8B-B14F-4D97-AF65-F5344CB8AC3E}">
        <p14:creationId xmlns:p14="http://schemas.microsoft.com/office/powerpoint/2010/main" val="19690523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lstStyle/>
          <a:p>
            <a:r>
              <a:rPr lang="en-US" dirty="0"/>
              <a:t>These channels open and allow the higher levels of  calcium ions that are present outside the cell (or in intracellular storage compartments) to flow into the cytoplasm, raising the concentration of cytoplasmic calcium ions.</a:t>
            </a:r>
          </a:p>
          <a:p>
            <a:pPr marL="109728" indent="0">
              <a:buNone/>
            </a:pPr>
            <a:r>
              <a:rPr lang="en-US" b="1" dirty="0" smtClean="0"/>
              <a:t>E.g.</a:t>
            </a:r>
          </a:p>
          <a:p>
            <a:r>
              <a:rPr lang="en-US" dirty="0" smtClean="0"/>
              <a:t> muscle contractions </a:t>
            </a:r>
          </a:p>
          <a:p>
            <a:r>
              <a:rPr lang="en-US" dirty="0" smtClean="0"/>
              <a:t>Releasing of hormones like insulin etc.</a:t>
            </a:r>
            <a:endParaRPr lang="en-US" dirty="0"/>
          </a:p>
        </p:txBody>
      </p:sp>
    </p:spTree>
    <p:extLst>
      <p:ext uri="{BB962C8B-B14F-4D97-AF65-F5344CB8AC3E}">
        <p14:creationId xmlns:p14="http://schemas.microsoft.com/office/powerpoint/2010/main" val="25919840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03908"/>
            <a:ext cx="8704118" cy="6675929"/>
          </a:xfrm>
          <a:prstGeom prst="rect">
            <a:avLst/>
          </a:prstGeom>
        </p:spPr>
      </p:pic>
    </p:spTree>
    <p:extLst>
      <p:ext uri="{BB962C8B-B14F-4D97-AF65-F5344CB8AC3E}">
        <p14:creationId xmlns:p14="http://schemas.microsoft.com/office/powerpoint/2010/main" val="9757316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thankyou imag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3" y="160338"/>
            <a:ext cx="8986157" cy="662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996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The </a:t>
            </a:r>
            <a:r>
              <a:rPr lang="en-US" dirty="0" smtClean="0"/>
              <a:t>transfer </a:t>
            </a:r>
            <a:r>
              <a:rPr lang="en-US" dirty="0"/>
              <a:t>of nerve impulse from presynaptic to post synaptic </a:t>
            </a:r>
            <a:r>
              <a:rPr lang="en-US" dirty="0" smtClean="0"/>
              <a:t>neuron </a:t>
            </a:r>
            <a:r>
              <a:rPr lang="en-US" dirty="0"/>
              <a:t>by means of a </a:t>
            </a:r>
            <a:r>
              <a:rPr lang="en-US" dirty="0" err="1"/>
              <a:t>humoral</a:t>
            </a:r>
            <a:r>
              <a:rPr lang="en-US" dirty="0"/>
              <a:t> agent e.g. biogenic </a:t>
            </a:r>
            <a:r>
              <a:rPr lang="en-US" dirty="0" smtClean="0"/>
              <a:t>amine, an </a:t>
            </a:r>
            <a:r>
              <a:rPr lang="en-US" dirty="0"/>
              <a:t>amino acid or a peptide.</a:t>
            </a:r>
          </a:p>
          <a:p>
            <a:r>
              <a:rPr lang="en-US" dirty="0" err="1" smtClean="0"/>
              <a:t>E.g</a:t>
            </a:r>
            <a:r>
              <a:rPr lang="en-US" dirty="0" smtClean="0"/>
              <a:t> Acetylcholine </a:t>
            </a:r>
            <a:r>
              <a:rPr lang="en-US" dirty="0"/>
              <a:t>and Norepinephrine are major </a:t>
            </a:r>
            <a:r>
              <a:rPr lang="en-US" dirty="0" smtClean="0"/>
              <a:t>neurotransmitters </a:t>
            </a:r>
            <a:r>
              <a:rPr lang="en-US" dirty="0"/>
              <a:t>of nervous system</a:t>
            </a:r>
            <a:r>
              <a:rPr lang="en-US" dirty="0" smtClean="0"/>
              <a:t>.</a:t>
            </a:r>
          </a:p>
          <a:p>
            <a:r>
              <a:rPr lang="en-US" dirty="0"/>
              <a:t>This process involves several steps, i.e. biosynthesis, storage, release, receptor interaction and inactivation of the transmitter.</a:t>
            </a:r>
          </a:p>
        </p:txBody>
      </p:sp>
      <p:sp>
        <p:nvSpPr>
          <p:cNvPr id="3" name="Title 2"/>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2991831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err="1"/>
              <a:t>Junctional</a:t>
            </a:r>
            <a:r>
              <a:rPr lang="en-US" b="1" dirty="0"/>
              <a:t> </a:t>
            </a:r>
            <a:r>
              <a:rPr lang="en-US" b="1" dirty="0" smtClean="0"/>
              <a:t>Transmission</a:t>
            </a:r>
          </a:p>
          <a:p>
            <a:pPr marL="109728" indent="0">
              <a:buNone/>
            </a:pPr>
            <a:r>
              <a:rPr lang="en-US" dirty="0" smtClean="0"/>
              <a:t>The </a:t>
            </a:r>
            <a:r>
              <a:rPr lang="en-US" dirty="0"/>
              <a:t>arrival of the action potential at the axonal terminals initiates a series of events that trigger transmission of an excitatory or inhibitory impulse across the synapse or </a:t>
            </a:r>
            <a:r>
              <a:rPr lang="en-US" dirty="0" err="1"/>
              <a:t>neuroeffector</a:t>
            </a:r>
            <a:r>
              <a:rPr lang="en-US" dirty="0"/>
              <a:t> junction</a:t>
            </a:r>
            <a:r>
              <a:rPr lang="en-US" dirty="0" smtClean="0"/>
              <a:t>.</a:t>
            </a:r>
          </a:p>
          <a:p>
            <a:pPr marL="109728" indent="0">
              <a:buNone/>
            </a:pPr>
            <a:endParaRPr lang="en-US" dirty="0"/>
          </a:p>
          <a:p>
            <a:endParaRPr lang="en-US" dirty="0"/>
          </a:p>
        </p:txBody>
      </p:sp>
      <p:sp>
        <p:nvSpPr>
          <p:cNvPr id="3" name="Title 2"/>
          <p:cNvSpPr>
            <a:spLocks noGrp="1"/>
          </p:cNvSpPr>
          <p:nvPr>
            <p:ph type="title"/>
          </p:nvPr>
        </p:nvSpPr>
        <p:spPr/>
        <p:txBody>
          <a:bodyPr>
            <a:normAutofit/>
          </a:bodyPr>
          <a:lstStyle/>
          <a:p>
            <a:r>
              <a:rPr lang="en-US" dirty="0" smtClean="0"/>
              <a:t>Steps involved in neurotransmission</a:t>
            </a:r>
            <a:endParaRPr lang="en-US" dirty="0"/>
          </a:p>
        </p:txBody>
      </p:sp>
    </p:spTree>
    <p:extLst>
      <p:ext uri="{BB962C8B-B14F-4D97-AF65-F5344CB8AC3E}">
        <p14:creationId xmlns:p14="http://schemas.microsoft.com/office/powerpoint/2010/main" val="7921833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096000"/>
          </a:xfrm>
        </p:spPr>
        <p:txBody>
          <a:bodyPr>
            <a:normAutofit/>
          </a:bodyPr>
          <a:lstStyle/>
          <a:p>
            <a:pPr marL="109728" indent="0">
              <a:buNone/>
            </a:pPr>
            <a:r>
              <a:rPr lang="en-US" b="1" dirty="0" smtClean="0"/>
              <a:t>1. Storage </a:t>
            </a:r>
            <a:r>
              <a:rPr lang="en-US" b="1" dirty="0"/>
              <a:t>and release of the </a:t>
            </a:r>
            <a:r>
              <a:rPr lang="en-US" b="1" dirty="0" smtClean="0"/>
              <a:t>transmitter</a:t>
            </a:r>
          </a:p>
          <a:p>
            <a:pPr marL="109728" indent="0">
              <a:buNone/>
            </a:pPr>
            <a:endParaRPr lang="en-US" b="1" dirty="0" smtClean="0"/>
          </a:p>
          <a:p>
            <a:r>
              <a:rPr lang="en-US" dirty="0" smtClean="0"/>
              <a:t>The neurotransmitters </a:t>
            </a:r>
            <a:r>
              <a:rPr lang="en-US" dirty="0"/>
              <a:t>are largely synthesized in the region of the axonal terminals and stored there in synaptic vesicles. </a:t>
            </a:r>
            <a:endParaRPr lang="en-US" dirty="0" smtClean="0"/>
          </a:p>
          <a:p>
            <a:r>
              <a:rPr lang="en-US" dirty="0" smtClean="0"/>
              <a:t>The </a:t>
            </a:r>
            <a:r>
              <a:rPr lang="en-US" dirty="0"/>
              <a:t>action potential causes the synchronous </a:t>
            </a:r>
            <a:r>
              <a:rPr lang="en-US" dirty="0" smtClean="0"/>
              <a:t>release </a:t>
            </a:r>
            <a:r>
              <a:rPr lang="en-US" dirty="0"/>
              <a:t>of neurotransmitter. Depolarization of the axonal terminal triggers this </a:t>
            </a:r>
            <a:r>
              <a:rPr lang="en-US" dirty="0" smtClean="0"/>
              <a:t>process.</a:t>
            </a:r>
          </a:p>
          <a:p>
            <a:r>
              <a:rPr lang="en-US" dirty="0" smtClean="0"/>
              <a:t>The contents of the vesicles, including enzymes and other proteins, then are discharged to the exterior by a process termed exocytosis.</a:t>
            </a:r>
          </a:p>
        </p:txBody>
      </p:sp>
    </p:spTree>
    <p:extLst>
      <p:ext uri="{BB962C8B-B14F-4D97-AF65-F5344CB8AC3E}">
        <p14:creationId xmlns:p14="http://schemas.microsoft.com/office/powerpoint/2010/main" val="1638601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Synaptic vesicles may either fully exocytose with complete fusion and subsequent endocytosis or form a transient pore that closes after transmitter has escaped.</a:t>
            </a:r>
          </a:p>
          <a:p>
            <a:endParaRPr lang="en-US" dirty="0"/>
          </a:p>
        </p:txBody>
      </p:sp>
    </p:spTree>
    <p:extLst>
      <p:ext uri="{BB962C8B-B14F-4D97-AF65-F5344CB8AC3E}">
        <p14:creationId xmlns:p14="http://schemas.microsoft.com/office/powerpoint/2010/main" val="4090922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lnSpcReduction="10000"/>
          </a:bodyPr>
          <a:lstStyle/>
          <a:p>
            <a:pPr marL="109728" indent="0">
              <a:buNone/>
            </a:pPr>
            <a:r>
              <a:rPr lang="en-US" sz="2800" b="1" dirty="0"/>
              <a:t>2. Combination of the transmitter with postjunctional receptors and production of the postjunctional potential</a:t>
            </a:r>
            <a:r>
              <a:rPr lang="en-US" sz="2800" b="1" dirty="0" smtClean="0"/>
              <a:t>.</a:t>
            </a:r>
            <a:endParaRPr lang="en-US" b="1" dirty="0" smtClean="0"/>
          </a:p>
          <a:p>
            <a:r>
              <a:rPr lang="en-US" dirty="0" smtClean="0"/>
              <a:t>The </a:t>
            </a:r>
            <a:r>
              <a:rPr lang="en-US" dirty="0"/>
              <a:t>transmitter diffuses across the synaptic or </a:t>
            </a:r>
            <a:r>
              <a:rPr lang="en-US" dirty="0" err="1"/>
              <a:t>junctional</a:t>
            </a:r>
            <a:r>
              <a:rPr lang="en-US" dirty="0"/>
              <a:t> cleft and combines with specialized receptors on the postjunctional membrane; this often results in a localized increase in the ionic permeability, or conductance, of the membrane</a:t>
            </a:r>
            <a:r>
              <a:rPr lang="en-US" dirty="0" smtClean="0"/>
              <a:t>.</a:t>
            </a:r>
          </a:p>
          <a:p>
            <a:r>
              <a:rPr lang="en-US" dirty="0" smtClean="0"/>
              <a:t> </a:t>
            </a:r>
            <a:r>
              <a:rPr lang="en-US" dirty="0"/>
              <a:t>With certain </a:t>
            </a:r>
            <a:r>
              <a:rPr lang="en-US" dirty="0" err="1" smtClean="0"/>
              <a:t>exceptions,one</a:t>
            </a:r>
            <a:r>
              <a:rPr lang="en-US" dirty="0" smtClean="0"/>
              <a:t> </a:t>
            </a:r>
            <a:r>
              <a:rPr lang="en-US" dirty="0"/>
              <a:t>of three types of permeability change can occur: </a:t>
            </a:r>
            <a:endParaRPr lang="en-US" dirty="0" smtClean="0"/>
          </a:p>
          <a:p>
            <a:r>
              <a:rPr lang="en-US" b="1" dirty="0" smtClean="0"/>
              <a:t>(</a:t>
            </a:r>
            <a:r>
              <a:rPr lang="en-US" b="1" dirty="0"/>
              <a:t>a) </a:t>
            </a:r>
            <a:r>
              <a:rPr lang="en-US" dirty="0"/>
              <a:t>a generalized increase in the permeability to </a:t>
            </a:r>
            <a:r>
              <a:rPr lang="en-US" dirty="0" err="1"/>
              <a:t>cations</a:t>
            </a:r>
            <a:r>
              <a:rPr lang="en-US" dirty="0"/>
              <a:t> (notably Na+ but occasionally Ca2+), resulting in a localized depolarization of the membrane, i.e., an excitatory postsynaptic potential (EPSP); </a:t>
            </a:r>
          </a:p>
        </p:txBody>
      </p:sp>
    </p:spTree>
    <p:extLst>
      <p:ext uri="{BB962C8B-B14F-4D97-AF65-F5344CB8AC3E}">
        <p14:creationId xmlns:p14="http://schemas.microsoft.com/office/powerpoint/2010/main" val="4120353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t>(b) </a:t>
            </a:r>
            <a:r>
              <a:rPr lang="en-US" dirty="0"/>
              <a:t>a selective increase in permeability to anions, usually </a:t>
            </a:r>
            <a:r>
              <a:rPr lang="en-US" dirty="0" err="1"/>
              <a:t>Cl</a:t>
            </a:r>
            <a:r>
              <a:rPr lang="en-US" dirty="0"/>
              <a:t>–, resulting in stabilization or actual hyperpolarization of the membrane, which constitutes an inhibitory postsynaptic potential (IPSP); </a:t>
            </a:r>
            <a:endParaRPr lang="en-US" dirty="0" smtClean="0"/>
          </a:p>
          <a:p>
            <a:r>
              <a:rPr lang="en-US" dirty="0" smtClean="0"/>
              <a:t>or </a:t>
            </a:r>
            <a:r>
              <a:rPr lang="en-US" b="1" dirty="0"/>
              <a:t>(c) </a:t>
            </a:r>
            <a:r>
              <a:rPr lang="en-US" dirty="0"/>
              <a:t>an increased permeability to K+. Because the K+ gradient is directed out of the cell, hyperpolarization and stabilization of the membrane potential occur (an IPSP).</a:t>
            </a:r>
          </a:p>
          <a:p>
            <a:endParaRPr lang="en-US" dirty="0"/>
          </a:p>
        </p:txBody>
      </p:sp>
    </p:spTree>
    <p:extLst>
      <p:ext uri="{BB962C8B-B14F-4D97-AF65-F5344CB8AC3E}">
        <p14:creationId xmlns:p14="http://schemas.microsoft.com/office/powerpoint/2010/main" val="2357662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a:bodyPr>
          <a:lstStyle/>
          <a:p>
            <a:pPr marL="109728" indent="0">
              <a:buNone/>
            </a:pPr>
            <a:r>
              <a:rPr lang="en-US" sz="2800" b="1" dirty="0"/>
              <a:t>3. Initiation of postjunctional activity.</a:t>
            </a:r>
          </a:p>
          <a:p>
            <a:r>
              <a:rPr lang="en-US" dirty="0" smtClean="0"/>
              <a:t>If </a:t>
            </a:r>
            <a:r>
              <a:rPr lang="en-US" dirty="0"/>
              <a:t>an EPSP exceeds a certain threshold value, it initiates a propagated action potential in a postsynaptic neuron or a </a:t>
            </a:r>
            <a:r>
              <a:rPr lang="en-US" dirty="0" smtClean="0"/>
              <a:t>muscle, in </a:t>
            </a:r>
            <a:r>
              <a:rPr lang="en-US" dirty="0"/>
              <a:t>skeletal or cardiac muscle by activating voltage-sensitive channels in the immediate vicinity. </a:t>
            </a:r>
            <a:endParaRPr lang="en-US" dirty="0" smtClean="0"/>
          </a:p>
          <a:p>
            <a:r>
              <a:rPr lang="en-US" dirty="0" smtClean="0"/>
              <a:t>An </a:t>
            </a:r>
            <a:r>
              <a:rPr lang="en-US" dirty="0"/>
              <a:t>IPSP, which is found in neurons and smooth muscle but not in skeletal muscle, will tend to oppose excitatory potentials simultaneously initiated by other neuronal sources. </a:t>
            </a:r>
            <a:endParaRPr lang="en-US" dirty="0" smtClean="0"/>
          </a:p>
          <a:p>
            <a:r>
              <a:rPr lang="en-US" dirty="0" smtClean="0"/>
              <a:t>Whether </a:t>
            </a:r>
            <a:r>
              <a:rPr lang="en-US" dirty="0"/>
              <a:t>a propagated impulse or other response ensues depends on the summation of all the potentials.</a:t>
            </a:r>
          </a:p>
        </p:txBody>
      </p:sp>
    </p:spTree>
    <p:extLst>
      <p:ext uri="{BB962C8B-B14F-4D97-AF65-F5344CB8AC3E}">
        <p14:creationId xmlns:p14="http://schemas.microsoft.com/office/powerpoint/2010/main" val="39017167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297</TotalTime>
  <Words>1213</Words>
  <Application>Microsoft Office PowerPoint</Application>
  <PresentationFormat>On-screen Show (4:3)</PresentationFormat>
  <Paragraphs>82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PowerPoint Presentation</vt:lpstr>
      <vt:lpstr>NEUROHUMORAL TRANSMISSION</vt:lpstr>
      <vt:lpstr>INTRODUCTION</vt:lpstr>
      <vt:lpstr>Steps involved in neurotransmission</vt:lpstr>
      <vt:lpstr>PowerPoint Presentation</vt:lpstr>
      <vt:lpstr>PowerPoint Presentation</vt:lpstr>
      <vt:lpstr>PowerPoint Presentation</vt:lpstr>
      <vt:lpstr>PowerPoint Presentation</vt:lpstr>
      <vt:lpstr>PowerPoint Presentation</vt:lpstr>
      <vt:lpstr>PowerPoint Presentation</vt:lpstr>
      <vt:lpstr>Signal Transduction</vt:lpstr>
      <vt:lpstr>PowerPoint Presentation</vt:lpstr>
      <vt:lpstr>Types of receptors</vt:lpstr>
      <vt:lpstr>PowerPoint Presentation</vt:lpstr>
      <vt:lpstr>Ligand gated ion channel</vt:lpstr>
      <vt:lpstr>PowerPoint Presentation</vt:lpstr>
      <vt:lpstr>Enzyme linked ion channel</vt:lpstr>
      <vt:lpstr>PowerPoint Presentation</vt:lpstr>
      <vt:lpstr>G protein coupled receptors</vt:lpstr>
      <vt:lpstr>PowerPoint Presentation</vt:lpstr>
      <vt:lpstr>Second messenger</vt:lpstr>
      <vt:lpstr>PowerPoint Presentation</vt:lpstr>
      <vt:lpstr>PowerPoint Presentation</vt:lpstr>
      <vt:lpstr>PowerPoint Presentation</vt:lpstr>
      <vt:lpstr>PowerPoint Presentation</vt:lpstr>
      <vt:lpstr>Calcium ions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NEUROHUMORAL TRANSMISSION</dc:title>
  <dc:creator>silicon computers</dc:creator>
  <cp:lastModifiedBy>silicon computers</cp:lastModifiedBy>
  <cp:revision>29</cp:revision>
  <dcterms:created xsi:type="dcterms:W3CDTF">2020-03-08T23:37:27Z</dcterms:created>
  <dcterms:modified xsi:type="dcterms:W3CDTF">2020-03-25T22:54:06Z</dcterms:modified>
</cp:coreProperties>
</file>